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76" r:id="rId2"/>
    <p:sldId id="326" r:id="rId3"/>
    <p:sldId id="256" r:id="rId4"/>
    <p:sldId id="278" r:id="rId5"/>
    <p:sldId id="314" r:id="rId6"/>
    <p:sldId id="294" r:id="rId7"/>
    <p:sldId id="315" r:id="rId8"/>
    <p:sldId id="316" r:id="rId9"/>
    <p:sldId id="317" r:id="rId10"/>
    <p:sldId id="318" r:id="rId11"/>
    <p:sldId id="303" r:id="rId12"/>
    <p:sldId id="319" r:id="rId13"/>
    <p:sldId id="301" r:id="rId14"/>
    <p:sldId id="327" r:id="rId15"/>
    <p:sldId id="320" r:id="rId16"/>
    <p:sldId id="321" r:id="rId17"/>
    <p:sldId id="322" r:id="rId18"/>
    <p:sldId id="323" r:id="rId19"/>
    <p:sldId id="325" r:id="rId20"/>
    <p:sldId id="324" r:id="rId21"/>
    <p:sldId id="31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3DCF1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228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5182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Age is read in as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3932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667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575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846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003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788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110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14/03/2022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167406" y="263442"/>
            <a:ext cx="902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WARNING: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the conditional statement is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never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met, the while loop will run indefinitely! 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gone unnoticed, this could use up huge computer resources and may even lead your system to crash… (so be careful people!)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977A297B-1494-43E3-91B6-BD8BF91C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967" y="895546"/>
            <a:ext cx="530258" cy="5302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1679CC-4B25-430F-86A0-6BDFADD5BC2D}"/>
              </a:ext>
            </a:extLst>
          </p:cNvPr>
          <p:cNvGrpSpPr/>
          <p:nvPr/>
        </p:nvGrpSpPr>
        <p:grpSpPr>
          <a:xfrm>
            <a:off x="3167406" y="2322511"/>
            <a:ext cx="5561814" cy="4272046"/>
            <a:chOff x="3167406" y="2322511"/>
            <a:chExt cx="5561814" cy="4272046"/>
          </a:xfrm>
        </p:grpSpPr>
        <p:pic>
          <p:nvPicPr>
            <p:cNvPr id="2050" name="Picture 2" descr="Windows Error GIFs - Get the best GIF on GIPHY">
              <a:extLst>
                <a:ext uri="{FF2B5EF4-FFF2-40B4-BE49-F238E27FC236}">
                  <a16:creationId xmlns:a16="http://schemas.microsoft.com/office/drawing/2014/main" id="{AB9C5BA8-B112-4652-BFCC-BA6FF318B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406" y="3148552"/>
              <a:ext cx="3446005" cy="344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999F-55B3-4C77-A04E-217BEFF13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7" r="29298"/>
            <a:stretch/>
          </p:blipFill>
          <p:spPr>
            <a:xfrm>
              <a:off x="6900420" y="2322511"/>
              <a:ext cx="1828800" cy="2212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2902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3338286" y="149896"/>
            <a:ext cx="8853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the previous example, we changed the value of the variable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iteration of the loop. If we didn’t, the stopping condition would 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never have been met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 = 1) </a:t>
            </a:r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would always be &lt; 100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sz="2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410851" y="2734217"/>
            <a:ext cx="113702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Updating or manipulating the values assigned to variables happens all the time when programming, but it can be hard to find where it happens in your (or someone else’s code).</a:t>
            </a:r>
            <a:b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make it changes to variables ‘in place’, we can use the Bang(!) operator.</a:t>
            </a:r>
          </a:p>
        </p:txBody>
      </p:sp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-420914" y="135381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163398" y="720156"/>
            <a:ext cx="1186520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example, say you have an array called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which contains measurements from an experiment, but you want them sorted from smallest to largest. Normally we would write: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sort(Results)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perfectly fine to write, but because the input and the output are the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 (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it can be hard to spot errors in your code if there is a problem with 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instead, Julia gives us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Bang(!)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 to modify variable values </a:t>
            </a:r>
            <a:r>
              <a:rPr lang="en-IE" sz="20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place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without writing it in the form above.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sort!(Results)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is only possible with </a:t>
            </a:r>
            <a:r>
              <a:rPr lang="en-IE" sz="2000" b="1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functions, not all, such as sort!(), pop!(), push!(), append!()</a:t>
            </a:r>
          </a:p>
          <a:p>
            <a:endParaRPr lang="en-IE" sz="2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on its own !() is a different function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63" y="1187280"/>
            <a:ext cx="8428032" cy="47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97541" y="646331"/>
            <a:ext cx="11596916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saw conditional statements previously when declaring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loops.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b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486229" y="1781257"/>
            <a:ext cx="7830458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we look at </a:t>
            </a:r>
            <a:r>
              <a:rPr lang="en-IE" sz="2000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if-else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conditional statements which are used to answer yes/no questions, make decisions or perform checks on your code. 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they’re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kinda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important to put it mildly…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3F029-256F-431B-B3AF-1B44EF99DC2E}"/>
              </a:ext>
            </a:extLst>
          </p:cNvPr>
          <p:cNvSpPr txBox="1"/>
          <p:nvPr/>
        </p:nvSpPr>
        <p:spPr>
          <a:xfrm>
            <a:off x="297541" y="5375974"/>
            <a:ext cx="996405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loops, if-else statements are declared in blocks that start with a statement, have a body of operations and end with ‘end’.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0619D-08DC-493E-AFF6-6980B16B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84" y="2832484"/>
            <a:ext cx="3717473" cy="14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232229" y="0"/>
            <a:ext cx="3316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786087" y="238527"/>
            <a:ext cx="687614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If-else statements can have 3 forms: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170542" y="1292116"/>
            <a:ext cx="33165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sz="3200" b="1" i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algn="ctr">
              <a:lnSpc>
                <a:spcPct val="150000"/>
              </a:lnSpc>
            </a:pPr>
            <a:endParaRPr lang="en-IE" sz="3200" b="1" i="1" dirty="0">
              <a:solidFill>
                <a:srgbClr val="FF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something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IE" sz="2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E8EE4-B631-48A9-8869-31B9E4B2FBA7}"/>
              </a:ext>
            </a:extLst>
          </p:cNvPr>
          <p:cNvSpPr txBox="1"/>
          <p:nvPr/>
        </p:nvSpPr>
        <p:spPr>
          <a:xfrm>
            <a:off x="3664859" y="1240326"/>
            <a:ext cx="3316515" cy="414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sz="3200" b="1" i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– else</a:t>
            </a:r>
          </a:p>
          <a:p>
            <a:pPr algn="ctr">
              <a:lnSpc>
                <a:spcPct val="150000"/>
              </a:lnSpc>
            </a:pPr>
            <a:endParaRPr lang="en-IE" sz="3200" b="1" i="1" dirty="0">
              <a:solidFill>
                <a:srgbClr val="FF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something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IE" sz="2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b="1" i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99C9B-BABB-4F50-B1D4-3F888F6B47F1}"/>
              </a:ext>
            </a:extLst>
          </p:cNvPr>
          <p:cNvSpPr txBox="1"/>
          <p:nvPr/>
        </p:nvSpPr>
        <p:spPr>
          <a:xfrm>
            <a:off x="7482119" y="1240326"/>
            <a:ext cx="4818742" cy="500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E" sz="3200" b="1" i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– elseif - else</a:t>
            </a:r>
          </a:p>
          <a:p>
            <a:pPr algn="ctr">
              <a:lnSpc>
                <a:spcPct val="150000"/>
              </a:lnSpc>
            </a:pPr>
            <a:endParaRPr lang="en-IE" sz="3200" b="1" i="1" dirty="0">
              <a:solidFill>
                <a:srgbClr val="FF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something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somethingelse</a:t>
            </a:r>
            <a:endParaRPr lang="en-IE" sz="28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IE" sz="2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b="1" i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4DCEC8-8798-48C9-868F-6CD6822D7934}"/>
              </a:ext>
            </a:extLst>
          </p:cNvPr>
          <p:cNvCxnSpPr/>
          <p:nvPr/>
        </p:nvCxnSpPr>
        <p:spPr>
          <a:xfrm>
            <a:off x="3294742" y="1390801"/>
            <a:ext cx="0" cy="4905484"/>
          </a:xfrm>
          <a:prstGeom prst="line">
            <a:avLst/>
          </a:prstGeom>
          <a:ln w="3810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7B2BA-8E26-4062-AD4F-BAD4CFF46800}"/>
              </a:ext>
            </a:extLst>
          </p:cNvPr>
          <p:cNvCxnSpPr/>
          <p:nvPr/>
        </p:nvCxnSpPr>
        <p:spPr>
          <a:xfrm>
            <a:off x="7148285" y="1343906"/>
            <a:ext cx="0" cy="4905484"/>
          </a:xfrm>
          <a:prstGeom prst="line">
            <a:avLst/>
          </a:prstGeom>
          <a:ln w="3810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C3409D-026E-4573-A101-76CFF7029A9D}"/>
              </a:ext>
            </a:extLst>
          </p:cNvPr>
          <p:cNvSpPr txBox="1"/>
          <p:nvPr/>
        </p:nvSpPr>
        <p:spPr>
          <a:xfrm>
            <a:off x="522525" y="6120565"/>
            <a:ext cx="179250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Option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E32D8-CB53-4F02-867A-2EAD065FF200}"/>
              </a:ext>
            </a:extLst>
          </p:cNvPr>
          <p:cNvSpPr txBox="1"/>
          <p:nvPr/>
        </p:nvSpPr>
        <p:spPr>
          <a:xfrm>
            <a:off x="4376066" y="6120565"/>
            <a:ext cx="20428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87EA6-2FE7-456C-B749-5439FACE45C8}"/>
              </a:ext>
            </a:extLst>
          </p:cNvPr>
          <p:cNvSpPr txBox="1"/>
          <p:nvPr/>
        </p:nvSpPr>
        <p:spPr>
          <a:xfrm>
            <a:off x="8229604" y="6113923"/>
            <a:ext cx="34398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or more Options</a:t>
            </a:r>
          </a:p>
        </p:txBody>
      </p:sp>
    </p:spTree>
    <p:extLst>
      <p:ext uri="{BB962C8B-B14F-4D97-AF65-F5344CB8AC3E}">
        <p14:creationId xmlns:p14="http://schemas.microsoft.com/office/powerpoint/2010/main" val="187930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396343" y="1393073"/>
            <a:ext cx="879565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cond_statement1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true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cond_statement2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false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but cond_statement2 is true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cond_statement3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&amp; cond_statement2 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are false but cond_statement3 is true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do these tasks if all above </a:t>
            </a:r>
            <a:r>
              <a:rPr lang="en-IE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cond_statements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false</a:t>
            </a: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6947F-A807-4599-B8D1-EE769F74287E}"/>
              </a:ext>
            </a:extLst>
          </p:cNvPr>
          <p:cNvGrpSpPr/>
          <p:nvPr/>
        </p:nvGrpSpPr>
        <p:grpSpPr>
          <a:xfrm>
            <a:off x="3774339" y="836737"/>
            <a:ext cx="2800632" cy="557301"/>
            <a:chOff x="915025" y="876297"/>
            <a:chExt cx="5630918" cy="5573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9D37F-A530-45A9-8DFE-76CCCAF2D2AD}"/>
                </a:ext>
              </a:extLst>
            </p:cNvPr>
            <p:cNvSpPr txBox="1"/>
            <p:nvPr/>
          </p:nvSpPr>
          <p:spPr>
            <a:xfrm>
              <a:off x="1436914" y="876297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Start with ‘if’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E780EA-82DD-4652-BD81-AF7565B7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025" y="1265408"/>
              <a:ext cx="478763" cy="16819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EBDA7-9182-4DF3-99D2-AF4651655DE5}"/>
              </a:ext>
            </a:extLst>
          </p:cNvPr>
          <p:cNvGrpSpPr/>
          <p:nvPr/>
        </p:nvGrpSpPr>
        <p:grpSpPr>
          <a:xfrm>
            <a:off x="3977123" y="5952849"/>
            <a:ext cx="2873412" cy="473206"/>
            <a:chOff x="1564491" y="483474"/>
            <a:chExt cx="6403853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2859315" y="483474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 with ‘end’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771571-498A-429A-895D-54C939A4D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4491" y="483474"/>
              <a:ext cx="809613" cy="18507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E5386C-5FD3-44D8-B792-E6E657781909}"/>
              </a:ext>
            </a:extLst>
          </p:cNvPr>
          <p:cNvGrpSpPr/>
          <p:nvPr/>
        </p:nvGrpSpPr>
        <p:grpSpPr>
          <a:xfrm>
            <a:off x="6574971" y="421238"/>
            <a:ext cx="5428341" cy="1055930"/>
            <a:chOff x="-939304" y="1169105"/>
            <a:chExt cx="7233802" cy="10559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9D1DDA-6830-407C-B996-DA9AAA4E67AE}"/>
                </a:ext>
              </a:extLst>
            </p:cNvPr>
            <p:cNvSpPr txBox="1"/>
            <p:nvPr/>
          </p:nvSpPr>
          <p:spPr>
            <a:xfrm>
              <a:off x="298565" y="1169105"/>
              <a:ext cx="5995933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Conditional statements that are either true or false.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CED1E7-38A4-4517-8D9E-A9ECD8977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39304" y="1973715"/>
              <a:ext cx="1102478" cy="25132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0EF864-2B81-4BFD-BEC5-79D1FD330DD5}"/>
              </a:ext>
            </a:extLst>
          </p:cNvPr>
          <p:cNvCxnSpPr>
            <a:cxnSpLocks/>
          </p:cNvCxnSpPr>
          <p:nvPr/>
        </p:nvCxnSpPr>
        <p:spPr>
          <a:xfrm flipH="1">
            <a:off x="6734629" y="1462343"/>
            <a:ext cx="885371" cy="88897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37BB5-3FF2-478D-9128-0983FA171D3D}"/>
              </a:ext>
            </a:extLst>
          </p:cNvPr>
          <p:cNvCxnSpPr>
            <a:cxnSpLocks/>
          </p:cNvCxnSpPr>
          <p:nvPr/>
        </p:nvCxnSpPr>
        <p:spPr>
          <a:xfrm flipH="1">
            <a:off x="6734629" y="1629568"/>
            <a:ext cx="1226457" cy="19554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6FC334-A853-4F2F-ADF9-61F1F477151C}"/>
              </a:ext>
            </a:extLst>
          </p:cNvPr>
          <p:cNvGrpSpPr/>
          <p:nvPr/>
        </p:nvGrpSpPr>
        <p:grpSpPr>
          <a:xfrm>
            <a:off x="189935" y="1595265"/>
            <a:ext cx="3278980" cy="2550699"/>
            <a:chOff x="887053" y="-291955"/>
            <a:chExt cx="7307725" cy="17860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BFA5E7-55DC-40E2-8844-A4914034994A}"/>
                </a:ext>
              </a:extLst>
            </p:cNvPr>
            <p:cNvSpPr txBox="1"/>
            <p:nvPr/>
          </p:nvSpPr>
          <p:spPr>
            <a:xfrm>
              <a:off x="887053" y="-291955"/>
              <a:ext cx="6272607" cy="1786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 you are comparing 2 or more conditions, include ‘elseif’ keywords.</a:t>
              </a:r>
            </a:p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Otherwise just use ‘if’ and ‘else’.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1D8D20-984F-4364-842F-A08476651222}"/>
                </a:ext>
              </a:extLst>
            </p:cNvPr>
            <p:cNvCxnSpPr>
              <a:cxnSpLocks/>
            </p:cNvCxnSpPr>
            <p:nvPr/>
          </p:nvCxnSpPr>
          <p:spPr>
            <a:xfrm>
              <a:off x="7386094" y="803121"/>
              <a:ext cx="808684" cy="18895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41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566058" y="1382717"/>
            <a:ext cx="9768113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(“Luxembourg”, “Brazil”, “Turkey”, “Jamaica”, “Ireland”)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“Sweden” in Countries 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Swedish in Sweden.”)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“Ireland”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Gaeilge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Ireland.”)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“Turkey”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Turkish in Turkey.”)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print(“I don’t know what language they speak…”)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245680" y="668548"/>
            <a:ext cx="254106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B71FE0-CF27-4754-8A98-A37F071FEB82}"/>
              </a:ext>
            </a:extLst>
          </p:cNvPr>
          <p:cNvGrpSpPr/>
          <p:nvPr/>
        </p:nvGrpSpPr>
        <p:grpSpPr>
          <a:xfrm>
            <a:off x="5849257" y="2221576"/>
            <a:ext cx="6226628" cy="473206"/>
            <a:chOff x="5849257" y="2221576"/>
            <a:chExt cx="6226628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false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86E0DB7-90C4-47F2-8307-B56B7833B9D4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9F51F-D8C1-4F44-B208-EC57EA905688}"/>
              </a:ext>
            </a:extLst>
          </p:cNvPr>
          <p:cNvGrpSpPr/>
          <p:nvPr/>
        </p:nvGrpSpPr>
        <p:grpSpPr>
          <a:xfrm>
            <a:off x="6262914" y="3060435"/>
            <a:ext cx="6226628" cy="473206"/>
            <a:chOff x="6262914" y="3060435"/>
            <a:chExt cx="6226628" cy="473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B9CC7C-3C0A-493E-8872-F96D641060A2}"/>
                </a:ext>
              </a:extLst>
            </p:cNvPr>
            <p:cNvSpPr txBox="1"/>
            <p:nvPr/>
          </p:nvSpPr>
          <p:spPr>
            <a:xfrm>
              <a:off x="8484225" y="3060435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CA47CB-6F55-4A01-9ACE-97F1D7855EBA}"/>
                </a:ext>
              </a:extLst>
            </p:cNvPr>
            <p:cNvCxnSpPr/>
            <p:nvPr/>
          </p:nvCxnSpPr>
          <p:spPr>
            <a:xfrm flipH="1">
              <a:off x="6262914" y="3306288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7E3DBE-FBFA-42AE-B003-59701054EA98}"/>
              </a:ext>
            </a:extLst>
          </p:cNvPr>
          <p:cNvGrpSpPr/>
          <p:nvPr/>
        </p:nvGrpSpPr>
        <p:grpSpPr>
          <a:xfrm>
            <a:off x="6096000" y="3879638"/>
            <a:ext cx="6226628" cy="888705"/>
            <a:chOff x="5849257" y="2221576"/>
            <a:chExt cx="6226628" cy="888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A9B05E-32B6-47F9-A7A9-6CB0AFE46072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true, but not executed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C80E95-FA3B-40A7-9733-E1BC88F502AC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B9FC26-773F-4600-B227-B4245277D21B}"/>
              </a:ext>
            </a:extLst>
          </p:cNvPr>
          <p:cNvGrpSpPr/>
          <p:nvPr/>
        </p:nvGrpSpPr>
        <p:grpSpPr>
          <a:xfrm>
            <a:off x="6741887" y="5363260"/>
            <a:ext cx="5747655" cy="1463267"/>
            <a:chOff x="7563495" y="2002973"/>
            <a:chExt cx="4512390" cy="14632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337DC2-C898-4BE3-88B6-47577143FD47}"/>
                </a:ext>
              </a:extLst>
            </p:cNvPr>
            <p:cNvSpPr txBox="1"/>
            <p:nvPr/>
          </p:nvSpPr>
          <p:spPr>
            <a:xfrm>
              <a:off x="7563495" y="2162037"/>
              <a:ext cx="4512390" cy="1304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only be executed if ‘Countries’ doesn’t contain Sweden, Ireland or Turkey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F13F4C-134D-4D64-8CE5-A7729A1D74F2}"/>
                </a:ext>
              </a:extLst>
            </p:cNvPr>
            <p:cNvCxnSpPr/>
            <p:nvPr/>
          </p:nvCxnSpPr>
          <p:spPr>
            <a:xfrm flipH="1">
              <a:off x="8766940" y="2002973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217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62857" y="1605952"/>
            <a:ext cx="11669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(“Rwanda”, “Brazil”, “Turkey”, “Jamaica”, “Ireland”)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“Rwanda” in Countries </a:t>
            </a:r>
            <a:r>
              <a:rPr lang="en-IE" sz="2400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IE" sz="2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print(“Rwanda is a country.”) </a:t>
            </a:r>
            <a:r>
              <a:rPr lang="en-IE" sz="2400" b="1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print(“Not a country”)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a neater way of writing: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“Rwanda” in Countries	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print(“Rwanda is a country.”)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print(“Not a country”)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4992914" y="95475"/>
            <a:ext cx="703942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only checking one condition, we can write our if-else statement more simply.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401B6-130E-490B-97CF-154B520F9D24}"/>
              </a:ext>
            </a:extLst>
          </p:cNvPr>
          <p:cNvSpPr txBox="1"/>
          <p:nvPr/>
        </p:nvSpPr>
        <p:spPr>
          <a:xfrm>
            <a:off x="1993900" y="3465755"/>
            <a:ext cx="104974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‘if’ part follows the ?</a:t>
            </a:r>
            <a:b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‘else’ part follows the 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5146A-A11C-4899-8CC7-E1D0DF887114}"/>
              </a:ext>
            </a:extLst>
          </p:cNvPr>
          <p:cNvCxnSpPr>
            <a:cxnSpLocks/>
          </p:cNvCxnSpPr>
          <p:nvPr/>
        </p:nvCxnSpPr>
        <p:spPr>
          <a:xfrm flipH="1" flipV="1">
            <a:off x="3657602" y="3025379"/>
            <a:ext cx="761998" cy="4036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EA3191-3682-48ED-B782-4F5B49C42214}"/>
              </a:ext>
            </a:extLst>
          </p:cNvPr>
          <p:cNvCxnSpPr>
            <a:cxnSpLocks/>
          </p:cNvCxnSpPr>
          <p:nvPr/>
        </p:nvCxnSpPr>
        <p:spPr>
          <a:xfrm flipV="1">
            <a:off x="6540500" y="2981646"/>
            <a:ext cx="1380672" cy="4374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80s, excited, cool, wow, commercial, neat Gif For Fun – Businesses in USA">
            <a:extLst>
              <a:ext uri="{FF2B5EF4-FFF2-40B4-BE49-F238E27FC236}">
                <a16:creationId xmlns:a16="http://schemas.microsoft.com/office/drawing/2014/main" id="{E1E3C2C4-E2C1-425E-90D5-A5785976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9" y="3795349"/>
            <a:ext cx="3779156" cy="277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7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3214540" y="95475"/>
            <a:ext cx="881780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unsure if our conditional statement will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neither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 or false,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 instead it might throw an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we can use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try-catch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53AF-141A-4E2B-9011-43752ED10C11}"/>
              </a:ext>
            </a:extLst>
          </p:cNvPr>
          <p:cNvSpPr txBox="1"/>
          <p:nvPr/>
        </p:nvSpPr>
        <p:spPr>
          <a:xfrm>
            <a:off x="237241" y="1474879"/>
            <a:ext cx="1066957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Try-catch statements are used for handling errors.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we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if a statement is true.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get an error, we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 instead of our program execution cancelling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2F1EC-2F7A-480C-8948-DBE07BEE26A9}"/>
              </a:ext>
            </a:extLst>
          </p:cNvPr>
          <p:cNvGrpSpPr/>
          <p:nvPr/>
        </p:nvGrpSpPr>
        <p:grpSpPr>
          <a:xfrm>
            <a:off x="389641" y="3221223"/>
            <a:ext cx="11412717" cy="3085898"/>
            <a:chOff x="308309" y="3664283"/>
            <a:chExt cx="10230857" cy="30858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FF51EB-119B-4246-B207-381B206FCAA5}"/>
                </a:ext>
              </a:extLst>
            </p:cNvPr>
            <p:cNvGrpSpPr/>
            <p:nvPr/>
          </p:nvGrpSpPr>
          <p:grpSpPr>
            <a:xfrm>
              <a:off x="308309" y="3664283"/>
              <a:ext cx="10230857" cy="3085898"/>
              <a:chOff x="308309" y="3664283"/>
              <a:chExt cx="10230857" cy="308589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0911E-1577-40AE-A299-D94DE8DE1964}"/>
                  </a:ext>
                </a:extLst>
              </p:cNvPr>
              <p:cNvSpPr txBox="1"/>
              <p:nvPr/>
            </p:nvSpPr>
            <p:spPr>
              <a:xfrm>
                <a:off x="3841245" y="4072525"/>
                <a:ext cx="6697921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E" sz="2400" b="1" i="1" dirty="0">
                    <a:solidFill>
                      <a:srgbClr val="FF3399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try</a:t>
                </a:r>
                <a:r>
                  <a:rPr lang="en-IE" sz="24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 </a:t>
                </a:r>
                <a:r>
                  <a:rPr lang="en-IE" sz="2400" b="1" i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cond_statement</a:t>
                </a:r>
                <a:endParaRPr lang="en-IE" sz="24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24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# do this if </a:t>
                </a:r>
                <a:r>
                  <a:rPr lang="en-IE" sz="2400" b="1" i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cond_statement</a:t>
                </a:r>
                <a:r>
                  <a:rPr lang="en-IE" sz="24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true</a:t>
                </a:r>
              </a:p>
              <a:p>
                <a:r>
                  <a:rPr lang="en-IE" sz="24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</a:t>
                </a:r>
              </a:p>
              <a:p>
                <a:r>
                  <a:rPr lang="en-IE" sz="2400" b="1" i="1" dirty="0">
                    <a:solidFill>
                      <a:srgbClr val="FF3399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catch</a:t>
                </a:r>
              </a:p>
              <a:p>
                <a:r>
                  <a:rPr lang="en-IE" sz="24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# do this if an error occurs</a:t>
                </a:r>
              </a:p>
              <a:p>
                <a:endParaRPr lang="en-IE" sz="24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2400" b="1" i="1" dirty="0">
                    <a:solidFill>
                      <a:srgbClr val="FF3399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B24C37F-87E6-46A9-85BB-4DAAE03D911E}"/>
                  </a:ext>
                </a:extLst>
              </p:cNvPr>
              <p:cNvGrpSpPr/>
              <p:nvPr/>
            </p:nvGrpSpPr>
            <p:grpSpPr>
              <a:xfrm>
                <a:off x="308309" y="3664283"/>
                <a:ext cx="3272306" cy="646331"/>
                <a:chOff x="7541026" y="2393951"/>
                <a:chExt cx="3272306" cy="646331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E6B126-6467-4CA6-AEA3-27FFFFC947AE}"/>
                    </a:ext>
                  </a:extLst>
                </p:cNvPr>
                <p:cNvSpPr txBox="1"/>
                <p:nvPr/>
              </p:nvSpPr>
              <p:spPr>
                <a:xfrm>
                  <a:off x="7541026" y="2393951"/>
                  <a:ext cx="288404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E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block begins with the word ‘</a:t>
                  </a:r>
                  <a:r>
                    <a:rPr lang="en-IE" b="1" u="sng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try</a:t>
                  </a:r>
                  <a:r>
                    <a:rPr lang="en-IE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CBB0F11-2FE4-4386-899A-ABDDF5CF9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516" y="2679209"/>
                  <a:ext cx="521816" cy="236388"/>
                </a:xfrm>
                <a:prstGeom prst="straightConnector1">
                  <a:avLst/>
                </a:prstGeom>
                <a:ln w="3810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115823-7A82-4ECF-B935-0B3316E5B0DB}"/>
                  </a:ext>
                </a:extLst>
              </p:cNvPr>
              <p:cNvGrpSpPr/>
              <p:nvPr/>
            </p:nvGrpSpPr>
            <p:grpSpPr>
              <a:xfrm>
                <a:off x="528261" y="6043667"/>
                <a:ext cx="3037529" cy="646331"/>
                <a:chOff x="7613684" y="3060338"/>
                <a:chExt cx="3037529" cy="646331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2A4E53-F179-4CFC-8365-709C39764E4A}"/>
                    </a:ext>
                  </a:extLst>
                </p:cNvPr>
                <p:cNvSpPr txBox="1"/>
                <p:nvPr/>
              </p:nvSpPr>
              <p:spPr>
                <a:xfrm>
                  <a:off x="7613684" y="3060338"/>
                  <a:ext cx="276522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E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block ends with the word ‘</a:t>
                  </a:r>
                  <a:r>
                    <a:rPr lang="en-IE" b="1" u="sng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end</a:t>
                  </a:r>
                  <a:r>
                    <a:rPr lang="en-IE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E005504-3D97-4891-BF6F-6080ABB70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0925" y="3555731"/>
                  <a:ext cx="640288" cy="150938"/>
                </a:xfrm>
                <a:prstGeom prst="straightConnector1">
                  <a:avLst/>
                </a:prstGeom>
                <a:ln w="3810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990EC4-8FB3-4262-AF15-24D76C5E927F}"/>
                </a:ext>
              </a:extLst>
            </p:cNvPr>
            <p:cNvGrpSpPr/>
            <p:nvPr/>
          </p:nvGrpSpPr>
          <p:grpSpPr>
            <a:xfrm>
              <a:off x="308310" y="4749753"/>
              <a:ext cx="3167239" cy="646331"/>
              <a:chOff x="308310" y="4749753"/>
              <a:chExt cx="3167239" cy="64633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10703-A9AC-4A45-93C5-5768BE6B9A4D}"/>
                  </a:ext>
                </a:extLst>
              </p:cNvPr>
              <p:cNvSpPr txBox="1"/>
              <p:nvPr/>
            </p:nvSpPr>
            <p:spPr>
              <a:xfrm>
                <a:off x="308310" y="4749753"/>
                <a:ext cx="28840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also has the word ‘</a:t>
                </a:r>
                <a:r>
                  <a:rPr lang="en-IE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catch</a:t>
                </a:r>
                <a:r>
                  <a:rPr lang="en-IE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13C5182-38D1-4A3B-B055-614F0A576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1878" y="5093203"/>
                <a:ext cx="393671" cy="165856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318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53AF-141A-4E2B-9011-43752ED10C11}"/>
              </a:ext>
            </a:extLst>
          </p:cNvPr>
          <p:cNvSpPr txBox="1"/>
          <p:nvPr/>
        </p:nvSpPr>
        <p:spPr>
          <a:xfrm>
            <a:off x="3076281" y="83773"/>
            <a:ext cx="9115718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 We have a variable, X, but we don’t know if it is a number type (Float or Int) or a string type. However, we need it to be a number type in order to do mathematical operations with it (remember, you can’t do maths with a string of text!)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205A40-EB30-487C-AE00-85DE21FD9022}"/>
              </a:ext>
            </a:extLst>
          </p:cNvPr>
          <p:cNvGrpSpPr/>
          <p:nvPr/>
        </p:nvGrpSpPr>
        <p:grpSpPr>
          <a:xfrm>
            <a:off x="736600" y="2288295"/>
            <a:ext cx="10070049" cy="2677656"/>
            <a:chOff x="1078584" y="2917665"/>
            <a:chExt cx="7914586" cy="26776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FF51EB-119B-4246-B207-381B206FCAA5}"/>
                </a:ext>
              </a:extLst>
            </p:cNvPr>
            <p:cNvGrpSpPr/>
            <p:nvPr/>
          </p:nvGrpSpPr>
          <p:grpSpPr>
            <a:xfrm>
              <a:off x="1078584" y="2917665"/>
              <a:ext cx="7914586" cy="2677656"/>
              <a:chOff x="4123442" y="4067735"/>
              <a:chExt cx="7914586" cy="267765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0911E-1577-40AE-A299-D94DE8DE1964}"/>
                  </a:ext>
                </a:extLst>
              </p:cNvPr>
              <p:cNvSpPr txBox="1"/>
              <p:nvPr/>
            </p:nvSpPr>
            <p:spPr>
              <a:xfrm>
                <a:off x="4123442" y="4067735"/>
                <a:ext cx="696248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E" sz="24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X = “49”</a:t>
                </a:r>
              </a:p>
              <a:p>
                <a:endParaRPr lang="en-IE" sz="24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2400" b="1" dirty="0">
                    <a:solidFill>
                      <a:srgbClr val="FF3399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try</a:t>
                </a:r>
                <a:r>
                  <a:rPr lang="en-IE" sz="24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 </a:t>
                </a:r>
                <a:r>
                  <a:rPr lang="en-IE" sz="2400" b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sqrt_X</a:t>
                </a:r>
                <a:r>
                  <a:rPr lang="en-IE" sz="24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= sqrt(X)</a:t>
                </a:r>
              </a:p>
              <a:p>
                <a:r>
                  <a:rPr lang="en-IE" sz="24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Y = </a:t>
                </a:r>
                <a:r>
                  <a:rPr lang="en-IE" sz="2400" b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sqrt_X</a:t>
                </a:r>
                <a:r>
                  <a:rPr lang="en-IE" sz="24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+ 3	</a:t>
                </a:r>
              </a:p>
              <a:p>
                <a:r>
                  <a:rPr lang="en-IE" sz="2400" b="1" dirty="0">
                    <a:solidFill>
                      <a:srgbClr val="FF3399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catch</a:t>
                </a:r>
              </a:p>
              <a:p>
                <a:r>
                  <a:rPr lang="en-IE" sz="24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print(“Check that X is a number type”)</a:t>
                </a:r>
              </a:p>
              <a:p>
                <a:r>
                  <a:rPr lang="en-IE" sz="2400" b="1" dirty="0">
                    <a:solidFill>
                      <a:srgbClr val="FF3399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6B126-6467-4CA6-AEA3-27FFFFC947AE}"/>
                  </a:ext>
                </a:extLst>
              </p:cNvPr>
              <p:cNvSpPr txBox="1"/>
              <p:nvPr/>
            </p:nvSpPr>
            <p:spPr>
              <a:xfrm>
                <a:off x="7688936" y="4067735"/>
                <a:ext cx="4349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i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X is a string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A645D9-7A53-4FF5-92FD-12C6AE473678}"/>
                </a:ext>
              </a:extLst>
            </p:cNvPr>
            <p:cNvSpPr txBox="1"/>
            <p:nvPr/>
          </p:nvSpPr>
          <p:spPr>
            <a:xfrm>
              <a:off x="4644078" y="3478670"/>
              <a:ext cx="4349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i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try to calculate the square root of 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EED451-C689-49DB-89E9-3A26A7E33F37}"/>
              </a:ext>
            </a:extLst>
          </p:cNvPr>
          <p:cNvSpPr txBox="1"/>
          <p:nvPr/>
        </p:nvSpPr>
        <p:spPr>
          <a:xfrm>
            <a:off x="402210" y="5228101"/>
            <a:ext cx="1138757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were to try the above code with an if-else statement, we would receive an error when attempting to execute </a:t>
            </a:r>
            <a:r>
              <a:rPr lang="en-I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the program will stop.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the try-catch statement, the program will continue to run despite the error.</a:t>
            </a:r>
          </a:p>
        </p:txBody>
      </p:sp>
    </p:spTree>
    <p:extLst>
      <p:ext uri="{BB962C8B-B14F-4D97-AF65-F5344CB8AC3E}">
        <p14:creationId xmlns:p14="http://schemas.microsoft.com/office/powerpoint/2010/main" val="15295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427767" y="582067"/>
            <a:ext cx="73364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High Tower Text" panose="02040502050506030303" pitchFamily="18" charset="0"/>
              </a:rPr>
              <a:t>Happy St. Patrick’s Day!</a:t>
            </a: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High Tower Text" panose="02040502050506030303" pitchFamily="18" charset="0"/>
            </a:endParaRPr>
          </a:p>
          <a:p>
            <a:pPr algn="ctr"/>
            <a:r>
              <a:rPr lang="en-IE" sz="2800" b="1" dirty="0" err="1">
                <a:solidFill>
                  <a:srgbClr val="00FF00"/>
                </a:solidFill>
                <a:latin typeface="High Tower Text" panose="02040502050506030303" pitchFamily="18" charset="0"/>
              </a:rPr>
              <a:t>Lá</a:t>
            </a:r>
            <a:r>
              <a:rPr lang="en-IE" sz="2800" b="1" dirty="0">
                <a:solidFill>
                  <a:srgbClr val="00FF00"/>
                </a:solidFill>
                <a:latin typeface="High Tower Text" panose="02040502050506030303" pitchFamily="18" charset="0"/>
              </a:rPr>
              <a:t> Shona </a:t>
            </a:r>
            <a:r>
              <a:rPr lang="en-IE" sz="2800" b="1" dirty="0" err="1">
                <a:solidFill>
                  <a:srgbClr val="00FF00"/>
                </a:solidFill>
                <a:latin typeface="High Tower Text" panose="02040502050506030303" pitchFamily="18" charset="0"/>
              </a:rPr>
              <a:t>Naomh</a:t>
            </a:r>
            <a:r>
              <a:rPr lang="en-IE" sz="2800" b="1" dirty="0">
                <a:solidFill>
                  <a:srgbClr val="00FF00"/>
                </a:solidFill>
                <a:latin typeface="High Tower Text" panose="02040502050506030303" pitchFamily="18" charset="0"/>
              </a:rPr>
              <a:t> Padraig </a:t>
            </a:r>
            <a:r>
              <a:rPr lang="en-IE" sz="2800" b="1" dirty="0" err="1">
                <a:solidFill>
                  <a:srgbClr val="00FF00"/>
                </a:solidFill>
                <a:latin typeface="High Tower Text" panose="02040502050506030303" pitchFamily="18" charset="0"/>
              </a:rPr>
              <a:t>Diabh</a:t>
            </a:r>
            <a:r>
              <a:rPr lang="en-IE" sz="2800" b="1" dirty="0">
                <a:solidFill>
                  <a:srgbClr val="00FF00"/>
                </a:solidFill>
                <a:latin typeface="High Tower Text" panose="02040502050506030303" pitchFamily="18" charset="0"/>
              </a:rPr>
              <a:t>!</a:t>
            </a:r>
          </a:p>
        </p:txBody>
      </p:sp>
      <p:pic>
        <p:nvPicPr>
          <p:cNvPr id="7" name="Graphic 6" descr="Shamrock with solid fill">
            <a:extLst>
              <a:ext uri="{FF2B5EF4-FFF2-40B4-BE49-F238E27FC236}">
                <a16:creationId xmlns:a16="http://schemas.microsoft.com/office/drawing/2014/main" id="{ED6BB602-20E4-4516-9445-136F289DC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7032" y="266307"/>
            <a:ext cx="914400" cy="914400"/>
          </a:xfrm>
          <a:prstGeom prst="rect">
            <a:avLst/>
          </a:prstGeom>
        </p:spPr>
      </p:pic>
      <p:pic>
        <p:nvPicPr>
          <p:cNvPr id="10" name="Graphic 9" descr="Shamrock with solid fill">
            <a:extLst>
              <a:ext uri="{FF2B5EF4-FFF2-40B4-BE49-F238E27FC236}">
                <a16:creationId xmlns:a16="http://schemas.microsoft.com/office/drawing/2014/main" id="{C0BCBDF8-4DC4-4447-A486-23D5B52CD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6331" y="5518608"/>
            <a:ext cx="914400" cy="914400"/>
          </a:xfrm>
          <a:prstGeom prst="rect">
            <a:avLst/>
          </a:prstGeom>
        </p:spPr>
      </p:pic>
      <p:pic>
        <p:nvPicPr>
          <p:cNvPr id="1026" name="Picture 2" descr="St. Patrick Day Memes: Skip the Bar and Laugh at These Instead">
            <a:extLst>
              <a:ext uri="{FF2B5EF4-FFF2-40B4-BE49-F238E27FC236}">
                <a16:creationId xmlns:a16="http://schemas.microsoft.com/office/drawing/2014/main" id="{32F1C1A6-67B4-4654-BB4D-EB055F55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94" y="1373528"/>
            <a:ext cx="4062411" cy="41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356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3214540" y="95475"/>
            <a:ext cx="8817803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mismatched data type problem used in the previous example is likely to arise when we take in user input.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A4372-89C5-4FF6-B084-D28A8E6FBA93}"/>
              </a:ext>
            </a:extLst>
          </p:cNvPr>
          <p:cNvSpPr txBox="1"/>
          <p:nvPr/>
        </p:nvSpPr>
        <p:spPr>
          <a:xfrm>
            <a:off x="282804" y="1346739"/>
            <a:ext cx="1118019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user input is done using the function, </a:t>
            </a:r>
            <a:r>
              <a:rPr lang="en-IE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pPr>
              <a:lnSpc>
                <a:spcPct val="150000"/>
              </a:lnSpc>
            </a:pPr>
            <a:b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treats all input as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so we have to use the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parse()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convert it to a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other) format.</a:t>
            </a:r>
            <a:endParaRPr lang="en-IE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9B1F61-FB4D-4567-A557-3481D4AEF92C}"/>
              </a:ext>
            </a:extLst>
          </p:cNvPr>
          <p:cNvSpPr txBox="1"/>
          <p:nvPr/>
        </p:nvSpPr>
        <p:spPr>
          <a:xfrm>
            <a:off x="197963" y="3336923"/>
            <a:ext cx="5514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6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endParaRPr lang="en-IE" sz="1600" b="1" u="sng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(“What is your name?”)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Name = </a:t>
            </a:r>
            <a:r>
              <a:rPr lang="en-IE" sz="1600" dirty="0" err="1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What is your name?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Adele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(“Your name is $Name”)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Your name is Adele</a:t>
            </a: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6495A1-00F5-4BE6-A42D-2DC5C305B85A}"/>
              </a:ext>
            </a:extLst>
          </p:cNvPr>
          <p:cNvSpPr txBox="1"/>
          <p:nvPr/>
        </p:nvSpPr>
        <p:spPr>
          <a:xfrm>
            <a:off x="5225599" y="3791560"/>
            <a:ext cx="69664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(“What is your age?”)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Age = </a:t>
            </a:r>
            <a:r>
              <a:rPr lang="en-IE" sz="1600" dirty="0" err="1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What is your age?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55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AgeNumber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parse(Int64, Age)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Months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AgeNumber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*12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(“You are ”*string(Months)*“ months old”)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You are 660 months old</a:t>
            </a: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69F803-9963-448E-BDD4-EEA69AD67EF6}"/>
              </a:ext>
            </a:extLst>
          </p:cNvPr>
          <p:cNvCxnSpPr/>
          <p:nvPr/>
        </p:nvCxnSpPr>
        <p:spPr>
          <a:xfrm>
            <a:off x="5147035" y="3336923"/>
            <a:ext cx="0" cy="3226324"/>
          </a:xfrm>
          <a:prstGeom prst="line">
            <a:avLst/>
          </a:prstGeom>
          <a:ln>
            <a:solidFill>
              <a:srgbClr val="13D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5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2" name="Picture 2" descr="Lets Do This GIFs - Get the best GIF on GIPHY">
            <a:extLst>
              <a:ext uri="{FF2B5EF4-FFF2-40B4-BE49-F238E27FC236}">
                <a16:creationId xmlns:a16="http://schemas.microsoft.com/office/drawing/2014/main" id="{CEAACA33-0326-4556-8692-BE3AE5A85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43" y="3429000"/>
            <a:ext cx="3572759" cy="29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050" y="394327"/>
            <a:ext cx="7779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3:</a:t>
            </a:r>
          </a:p>
          <a:p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Do something Irish for St. Patrick’s day!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1026" name="Picture 2" descr="Darby ogill and the little people baila GIF on GIFER - by Nalmenara">
            <a:extLst>
              <a:ext uri="{FF2B5EF4-FFF2-40B4-BE49-F238E27FC236}">
                <a16:creationId xmlns:a16="http://schemas.microsoft.com/office/drawing/2014/main" id="{DDDB9289-AF32-481C-A0AC-74BA111E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7" y="3675620"/>
            <a:ext cx="33242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For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loops, 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Bang(!) operator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(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if-else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)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97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control flow?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3469064" y="1073040"/>
            <a:ext cx="8512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term ‘control flow’ relates to the way the series of operations/instructions/tasks are executed.</a:t>
            </a:r>
          </a:p>
        </p:txBody>
      </p:sp>
      <p:pic>
        <p:nvPicPr>
          <p:cNvPr id="18" name="Graphic 17" descr="Decision chart with solid fill">
            <a:extLst>
              <a:ext uri="{FF2B5EF4-FFF2-40B4-BE49-F238E27FC236}">
                <a16:creationId xmlns:a16="http://schemas.microsoft.com/office/drawing/2014/main" id="{2E3E989F-115B-4129-8C8F-D52C5DBD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56" y="958717"/>
            <a:ext cx="914400" cy="914400"/>
          </a:xfrm>
          <a:prstGeom prst="rect">
            <a:avLst/>
          </a:prstGeom>
        </p:spPr>
      </p:pic>
      <p:pic>
        <p:nvPicPr>
          <p:cNvPr id="20" name="Graphic 19" descr="Workflow with solid fill">
            <a:extLst>
              <a:ext uri="{FF2B5EF4-FFF2-40B4-BE49-F238E27FC236}">
                <a16:creationId xmlns:a16="http://schemas.microsoft.com/office/drawing/2014/main" id="{D291766E-76A7-436B-8810-CC45ADDDB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261" y="95871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719757-D590-4F93-89AF-1F2E7936D193}"/>
              </a:ext>
            </a:extLst>
          </p:cNvPr>
          <p:cNvSpPr txBox="1"/>
          <p:nvPr/>
        </p:nvSpPr>
        <p:spPr>
          <a:xfrm>
            <a:off x="765056" y="2771436"/>
            <a:ext cx="8512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ways to control how many times a task is performed,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e.g. update/edit every item in an array or dictionary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 statements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control how decisions are made during code execution,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i.e.  Start/stop operations, go/no-go decisions.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D9DC3-DACD-442A-95CF-3D5B4BD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904" y="2059297"/>
            <a:ext cx="2085699" cy="45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39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loops?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4279769" y="688320"/>
            <a:ext cx="78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a type of method that allows us to repeatedly perform a series of tasks efficiently.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53EC19B0-ED22-4522-8C08-2480E590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369" y="6158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916CA-C737-45DE-8E85-836B1001592D}"/>
              </a:ext>
            </a:extLst>
          </p:cNvPr>
          <p:cNvSpPr txBox="1"/>
          <p:nvPr/>
        </p:nvSpPr>
        <p:spPr>
          <a:xfrm>
            <a:off x="256911" y="1887095"/>
            <a:ext cx="11290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Loops repeat the series of tasks until a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condition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is met, at which point the repetition stops.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**NB: the loop won’t stop until it reaches a point where it is told 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15CB-F114-4E2F-865D-03DDA7DE9A25}"/>
              </a:ext>
            </a:extLst>
          </p:cNvPr>
          <p:cNvSpPr txBox="1"/>
          <p:nvPr/>
        </p:nvSpPr>
        <p:spPr>
          <a:xfrm>
            <a:off x="1329180" y="5171566"/>
            <a:ext cx="8834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2 types of loops we’ll use are</a:t>
            </a:r>
          </a:p>
          <a:p>
            <a:pPr algn="ctr"/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For loops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F3737-6218-4AF3-BDCF-6AE5FED57C94}"/>
              </a:ext>
            </a:extLst>
          </p:cNvPr>
          <p:cNvSpPr txBox="1"/>
          <p:nvPr/>
        </p:nvSpPr>
        <p:spPr>
          <a:xfrm>
            <a:off x="3365369" y="3752319"/>
            <a:ext cx="9377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As some loops can (in theory) run forever, we can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loop execution using the special keyword ‘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Graphic 6" descr="Disconnected with solid fill">
            <a:extLst>
              <a:ext uri="{FF2B5EF4-FFF2-40B4-BE49-F238E27FC236}">
                <a16:creationId xmlns:a16="http://schemas.microsoft.com/office/drawing/2014/main" id="{49D844BC-492C-4755-8D00-3A1A8F22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8171" y="3795406"/>
            <a:ext cx="914400" cy="914400"/>
          </a:xfrm>
          <a:prstGeom prst="rect">
            <a:avLst/>
          </a:prstGeom>
        </p:spPr>
      </p:pic>
      <p:pic>
        <p:nvPicPr>
          <p:cNvPr id="16" name="Graphic 15" descr="Hammer1 with solid fill">
            <a:extLst>
              <a:ext uri="{FF2B5EF4-FFF2-40B4-BE49-F238E27FC236}">
                <a16:creationId xmlns:a16="http://schemas.microsoft.com/office/drawing/2014/main" id="{AC079044-4626-4D59-9DA4-8D887F0FA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926" y="3812991"/>
            <a:ext cx="914400" cy="914400"/>
          </a:xfrm>
          <a:prstGeom prst="rect">
            <a:avLst/>
          </a:prstGeom>
        </p:spPr>
      </p:pic>
      <p:pic>
        <p:nvPicPr>
          <p:cNvPr id="1026" name="Picture 2" descr="Hamster Wheel GIFs - Get the best GIF on GIPHY">
            <a:extLst>
              <a:ext uri="{FF2B5EF4-FFF2-40B4-BE49-F238E27FC236}">
                <a16:creationId xmlns:a16="http://schemas.microsoft.com/office/drawing/2014/main" id="{80035E86-7C1D-4F82-855F-D78E20EB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8258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Writing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959258" y="234188"/>
            <a:ext cx="77757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All loops are written in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blocks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This means that they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begin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with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statement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end with the ‘</a:t>
            </a:r>
            <a:r>
              <a:rPr lang="en-IE" sz="24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end’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keyword.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Statement 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1 goes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2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and so on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until</a:t>
            </a:r>
          </a:p>
          <a:p>
            <a:endParaRPr lang="en-IE" sz="24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  <a:p>
            <a:endParaRPr lang="en-IE" sz="2400" b="1" dirty="0">
              <a:solidFill>
                <a:srgbClr val="13DCF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are used to 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iterate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over a range of values.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 our initial statement, we must assign a variable to represent each value in the iterated range.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loops in Julia have the following form: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674239-EFA3-4CEB-BA8D-68BAF4ADC83E}"/>
              </a:ext>
            </a:extLst>
          </p:cNvPr>
          <p:cNvGrpSpPr/>
          <p:nvPr/>
        </p:nvGrpSpPr>
        <p:grpSpPr>
          <a:xfrm>
            <a:off x="468982" y="2878380"/>
            <a:ext cx="11500701" cy="3750062"/>
            <a:chOff x="468982" y="2878380"/>
            <a:chExt cx="11500701" cy="37500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8A3C1F-5E08-42EE-A012-670A4FEF7397}"/>
                </a:ext>
              </a:extLst>
            </p:cNvPr>
            <p:cNvSpPr txBox="1"/>
            <p:nvPr/>
          </p:nvSpPr>
          <p:spPr>
            <a:xfrm>
              <a:off x="3735370" y="4520173"/>
              <a:ext cx="8234313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000" b="1" dirty="0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for</a:t>
              </a:r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 </a:t>
              </a:r>
              <a:r>
                <a:rPr lang="en-IE" sz="2000" b="1" i="1" dirty="0" err="1">
                  <a:solidFill>
                    <a:schemeClr val="accent4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20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</a:t>
              </a:r>
              <a:r>
                <a:rPr lang="en-IE" sz="2000" b="1" i="1" dirty="0">
                  <a:solidFill>
                    <a:srgbClr val="FF0000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1:100</a:t>
              </a:r>
              <a:endParaRPr lang="en-IE" sz="2000" b="1" dirty="0">
                <a:solidFill>
                  <a:srgbClr val="FF000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sz="20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20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 = function(</a:t>
              </a:r>
              <a:r>
                <a:rPr lang="en-IE" sz="2000" b="1" i="1" dirty="0" err="1">
                  <a:solidFill>
                    <a:schemeClr val="accent4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20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…</a:t>
              </a:r>
            </a:p>
            <a:p>
              <a:r>
                <a:rPr lang="en-IE" sz="2000" b="1" dirty="0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end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FB93C2-A9EC-4A09-8DCC-FD4598FB0A36}"/>
                </a:ext>
              </a:extLst>
            </p:cNvPr>
            <p:cNvGrpSpPr/>
            <p:nvPr/>
          </p:nvGrpSpPr>
          <p:grpSpPr>
            <a:xfrm>
              <a:off x="7400042" y="3463404"/>
              <a:ext cx="4093458" cy="1056769"/>
              <a:chOff x="6872141" y="3060338"/>
              <a:chExt cx="4093458" cy="105676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0850A5-1E76-4098-B9C8-5C31FBD98B26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9433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 this example, the range includes every value from 1 to 100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40FFEF9-E7C6-4C62-A420-98895AF7D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2141" y="3544478"/>
                <a:ext cx="904972" cy="572629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992352-FB8F-4D7D-A320-85D91BB59EC8}"/>
                </a:ext>
              </a:extLst>
            </p:cNvPr>
            <p:cNvGrpSpPr/>
            <p:nvPr/>
          </p:nvGrpSpPr>
          <p:grpSpPr>
            <a:xfrm>
              <a:off x="468982" y="4330670"/>
              <a:ext cx="3266388" cy="584775"/>
              <a:chOff x="7701699" y="3060338"/>
              <a:chExt cx="3266388" cy="58477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5436D-4B7C-4B45-A9A9-BFCDDEC2BBBE}"/>
                  </a:ext>
                </a:extLst>
              </p:cNvPr>
              <p:cNvSpPr txBox="1"/>
              <p:nvPr/>
            </p:nvSpPr>
            <p:spPr>
              <a:xfrm>
                <a:off x="7701699" y="3060338"/>
                <a:ext cx="26772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begins with the word ‘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F3C5B04-D819-46E4-B434-1D0E16E9D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516" y="3321948"/>
                <a:ext cx="676571" cy="15752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AF8271-0200-47D5-BE1E-F596C39C1F18}"/>
                </a:ext>
              </a:extLst>
            </p:cNvPr>
            <p:cNvGrpSpPr/>
            <p:nvPr/>
          </p:nvGrpSpPr>
          <p:grpSpPr>
            <a:xfrm>
              <a:off x="468982" y="6043667"/>
              <a:ext cx="3198045" cy="584775"/>
              <a:chOff x="7554405" y="3060338"/>
              <a:chExt cx="3198045" cy="58477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D52B60-F470-49CE-B377-8E6613F4378B}"/>
                  </a:ext>
                </a:extLst>
              </p:cNvPr>
              <p:cNvSpPr txBox="1"/>
              <p:nvPr/>
            </p:nvSpPr>
            <p:spPr>
              <a:xfrm>
                <a:off x="7554405" y="3060338"/>
                <a:ext cx="28245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ends with the word ‘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A18E55E-928C-45FB-A68C-439A70F27D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44222" y="3168060"/>
                <a:ext cx="608228" cy="307776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CD19F5-2F46-4BA8-9ACA-3C6EC3883D24}"/>
                </a:ext>
              </a:extLst>
            </p:cNvPr>
            <p:cNvGrpSpPr/>
            <p:nvPr/>
          </p:nvGrpSpPr>
          <p:grpSpPr>
            <a:xfrm>
              <a:off x="3735370" y="2878380"/>
              <a:ext cx="3419573" cy="1641793"/>
              <a:chOff x="7447567" y="3003776"/>
              <a:chExt cx="3419573" cy="164179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DA0F4-47D2-40E8-B0AB-ED277C7E088E}"/>
                  </a:ext>
                </a:extLst>
              </p:cNvPr>
              <p:cNvSpPr txBox="1"/>
              <p:nvPr/>
            </p:nvSpPr>
            <p:spPr>
              <a:xfrm>
                <a:off x="7447567" y="3003776"/>
                <a:ext cx="34195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variable called </a:t>
                </a:r>
                <a:r>
                  <a:rPr lang="en-IE" sz="16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</a:t>
                </a:r>
                <a:r>
                  <a:rPr lang="en-IE" sz="1600" b="1" dirty="0" err="1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var_name</a:t>
                </a:r>
                <a:r>
                  <a:rPr lang="en-IE" sz="16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 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will take on every value from 1 to 100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0E7A02C-8213-4BB9-A4B4-2074D5E6F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7145" y="3928915"/>
                <a:ext cx="0" cy="71665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17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iterated variable does not have to be numeric.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we could iterate through every key in a dictionary (last week’s class) and perform operations on the values for each key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E.g.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A3C1F-5E08-42EE-A012-670A4FEF7397}"/>
              </a:ext>
            </a:extLst>
          </p:cNvPr>
          <p:cNvSpPr txBox="1"/>
          <p:nvPr/>
        </p:nvSpPr>
        <p:spPr>
          <a:xfrm>
            <a:off x="1772239" y="1900668"/>
            <a:ext cx="10048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 = </a:t>
            </a: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ict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(“John” =&gt; “1553418392”, “Mary” =&gt; “1568899103”,</a:t>
            </a:r>
          </a:p>
          <a:p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	    “David” =&gt; “1678889990”, “Jane” =&gt; “1579009009”, … )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FF3399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en-IE" sz="1800" b="1" i="1" dirty="0">
                <a:solidFill>
                  <a:schemeClr val="accent4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Name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en-IE" sz="1800" b="1" i="1" dirty="0">
                <a:solidFill>
                  <a:srgbClr val="FF000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keys(Phonebook)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“+352” *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</a:t>
            </a:r>
            <a:r>
              <a:rPr lang="en-IE" b="1" i="1" dirty="0">
                <a:solidFill>
                  <a:schemeClr val="accent4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Name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][2:end]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FF3399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A1FD7-B787-4361-BA85-A5026417A2A3}"/>
              </a:ext>
            </a:extLst>
          </p:cNvPr>
          <p:cNvSpPr txBox="1"/>
          <p:nvPr/>
        </p:nvSpPr>
        <p:spPr>
          <a:xfrm>
            <a:off x="234949" y="4621121"/>
            <a:ext cx="11586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In this example we: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dictionary to store our friends phone numbers (**as strings**)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Start the for loop block with ‘for’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variable called ‘Name’ which takes on the key of each dictionary entry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Update each phone number (dictionary value) by adding an international dialling code and removing the ‘1’ at the start of each number, i.e. [2:end]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Close the block with ‘end’</a:t>
            </a:r>
          </a:p>
        </p:txBody>
      </p:sp>
    </p:spTree>
    <p:extLst>
      <p:ext uri="{BB962C8B-B14F-4D97-AF65-F5344CB8AC3E}">
        <p14:creationId xmlns:p14="http://schemas.microsoft.com/office/powerpoint/2010/main" val="9864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283670" y="127818"/>
            <a:ext cx="890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Whereas </a:t>
            </a:r>
            <a:r>
              <a:rPr lang="en-IE" sz="2000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go through each value in a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range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continue indefinitely until a 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stopping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condition is met.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32C3D-8860-465B-852C-6BB9810CB320}"/>
              </a:ext>
            </a:extLst>
          </p:cNvPr>
          <p:cNvSpPr txBox="1"/>
          <p:nvPr/>
        </p:nvSpPr>
        <p:spPr>
          <a:xfrm>
            <a:off x="1352748" y="1924518"/>
            <a:ext cx="890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have the following form: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BF6DE-4B56-4B19-88CF-4A240D8A3558}"/>
              </a:ext>
            </a:extLst>
          </p:cNvPr>
          <p:cNvSpPr txBox="1"/>
          <p:nvPr/>
        </p:nvSpPr>
        <p:spPr>
          <a:xfrm>
            <a:off x="199306" y="1040358"/>
            <a:ext cx="9889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Instead of an iterated variable, while loops have a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variable that </a:t>
            </a:r>
            <a:r>
              <a:rPr lang="en-IE" sz="20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must be declared before the loop starts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BB5C02-E499-4038-B6E0-EDE038736ED8}"/>
              </a:ext>
            </a:extLst>
          </p:cNvPr>
          <p:cNvGrpSpPr/>
          <p:nvPr/>
        </p:nvGrpSpPr>
        <p:grpSpPr>
          <a:xfrm>
            <a:off x="282076" y="2420034"/>
            <a:ext cx="11627848" cy="4226678"/>
            <a:chOff x="143541" y="2767592"/>
            <a:chExt cx="11627848" cy="4226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247A89-4AA3-4CF9-B54B-719AB26D8357}"/>
                </a:ext>
              </a:extLst>
            </p:cNvPr>
            <p:cNvSpPr txBox="1"/>
            <p:nvPr/>
          </p:nvSpPr>
          <p:spPr>
            <a:xfrm>
              <a:off x="3576687" y="4072525"/>
              <a:ext cx="6962480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2000" b="1" dirty="0" err="1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2000" b="1" dirty="0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</a:t>
              </a:r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= 1</a:t>
              </a:r>
            </a:p>
            <a:p>
              <a:endParaRPr lang="en-IE" sz="20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2000" b="1" dirty="0">
                  <a:solidFill>
                    <a:schemeClr val="accent4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while</a:t>
              </a:r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 </a:t>
              </a:r>
              <a:r>
                <a:rPr lang="en-IE" sz="2000" b="1" i="1" dirty="0" err="1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2000" b="1" i="1" dirty="0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</a:t>
              </a:r>
              <a:r>
                <a:rPr lang="en-IE" sz="2000" b="1" i="1" dirty="0">
                  <a:solidFill>
                    <a:srgbClr val="FF0000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&lt; 100</a:t>
              </a:r>
              <a:endParaRPr lang="en-IE" sz="2000" b="1" dirty="0">
                <a:solidFill>
                  <a:srgbClr val="FF000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endParaRPr lang="en-IE" sz="20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sz="2000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function(…)</a:t>
              </a:r>
            </a:p>
            <a:p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sz="2000" b="1" dirty="0" err="1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2000" b="1" dirty="0">
                  <a:solidFill>
                    <a:srgbClr val="FF3399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</a:t>
              </a:r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= function(</a:t>
              </a:r>
              <a:r>
                <a:rPr lang="en-IE" sz="2000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20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en-IE" sz="2000" b="1" dirty="0">
                  <a:solidFill>
                    <a:schemeClr val="accent4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end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6DECC0-3F7F-4755-9647-B06A07B9A8CC}"/>
                </a:ext>
              </a:extLst>
            </p:cNvPr>
            <p:cNvGrpSpPr/>
            <p:nvPr/>
          </p:nvGrpSpPr>
          <p:grpSpPr>
            <a:xfrm>
              <a:off x="6917028" y="3008985"/>
              <a:ext cx="4854361" cy="1563072"/>
              <a:chOff x="6724545" y="2268689"/>
              <a:chExt cx="3866857" cy="156307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E3202-2B5B-4950-819F-66F3C04069DA}"/>
                  </a:ext>
                </a:extLst>
              </p:cNvPr>
              <p:cNvSpPr txBox="1"/>
              <p:nvPr/>
            </p:nvSpPr>
            <p:spPr>
              <a:xfrm>
                <a:off x="7451900" y="2268689"/>
                <a:ext cx="31395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 this example, the while loop will continually execute the tasks in the body of the block unless the value of x becomes 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greater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than</a:t>
                </a:r>
                <a:r>
                  <a:rPr lang="en-IE" sz="16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99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D3B99DA-E34F-4F4F-8264-5A0C20720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4545" y="3553190"/>
                <a:ext cx="538729" cy="278571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6DEE93-E7C6-4AD9-B201-591C196AD5B0}"/>
                </a:ext>
              </a:extLst>
            </p:cNvPr>
            <p:cNvGrpSpPr/>
            <p:nvPr/>
          </p:nvGrpSpPr>
          <p:grpSpPr>
            <a:xfrm>
              <a:off x="143541" y="4375701"/>
              <a:ext cx="2837711" cy="830997"/>
              <a:chOff x="7464307" y="2640914"/>
              <a:chExt cx="2837711" cy="83099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992DB-6CF9-4BC7-8B6B-E01AFCD6AD89}"/>
                  </a:ext>
                </a:extLst>
              </p:cNvPr>
              <p:cNvSpPr txBox="1"/>
              <p:nvPr/>
            </p:nvSpPr>
            <p:spPr>
              <a:xfrm>
                <a:off x="7464307" y="2640914"/>
                <a:ext cx="25847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begins with the word ‘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76727B-1132-485B-A97C-EF1C54A19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5671" y="3056412"/>
                <a:ext cx="726347" cy="58665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096BF3-06FB-4B23-8AA6-EC8FDF42B7E0}"/>
                </a:ext>
              </a:extLst>
            </p:cNvPr>
            <p:cNvGrpSpPr/>
            <p:nvPr/>
          </p:nvGrpSpPr>
          <p:grpSpPr>
            <a:xfrm>
              <a:off x="170723" y="5990478"/>
              <a:ext cx="3013102" cy="584775"/>
              <a:chOff x="7256146" y="3007149"/>
              <a:chExt cx="3013102" cy="58477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27884-724F-4174-9DC7-4296B8DEE5F8}"/>
                  </a:ext>
                </a:extLst>
              </p:cNvPr>
              <p:cNvSpPr txBox="1"/>
              <p:nvPr/>
            </p:nvSpPr>
            <p:spPr>
              <a:xfrm>
                <a:off x="7256146" y="3007149"/>
                <a:ext cx="26146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ends with the word ‘</a:t>
                </a:r>
                <a:r>
                  <a:rPr lang="en-IE" sz="16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2F91548-76B2-4156-80CF-F0DEA8076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3297" y="3363983"/>
                <a:ext cx="595951" cy="46166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6597797-77B0-4C4C-9ED7-DCF008CF12B4}"/>
                </a:ext>
              </a:extLst>
            </p:cNvPr>
            <p:cNvGrpSpPr/>
            <p:nvPr/>
          </p:nvGrpSpPr>
          <p:grpSpPr>
            <a:xfrm>
              <a:off x="985846" y="2767592"/>
              <a:ext cx="3599075" cy="1304933"/>
              <a:chOff x="6659808" y="2888184"/>
              <a:chExt cx="2356701" cy="130493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D697E6-4DB2-4831-8E8E-59B6B3F68715}"/>
                  </a:ext>
                </a:extLst>
              </p:cNvPr>
              <p:cNvSpPr txBox="1"/>
              <p:nvPr/>
            </p:nvSpPr>
            <p:spPr>
              <a:xfrm>
                <a:off x="6659808" y="2888184"/>
                <a:ext cx="235670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conditional variable called </a:t>
                </a:r>
                <a:r>
                  <a:rPr lang="en-IE" sz="16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</a:t>
                </a:r>
                <a:r>
                  <a:rPr lang="en-IE" sz="1600" b="1" dirty="0" err="1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var_name</a:t>
                </a:r>
                <a:r>
                  <a:rPr lang="en-IE" sz="16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 </a:t>
                </a:r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is declared before the while loop with value = 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399F30C-C79B-4FFA-9FDB-5BE427DC0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9691" y="3828767"/>
                <a:ext cx="149689" cy="36435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433A1D-1DB9-4ED2-8DE3-71B73D55978D}"/>
                </a:ext>
              </a:extLst>
            </p:cNvPr>
            <p:cNvGrpSpPr/>
            <p:nvPr/>
          </p:nvGrpSpPr>
          <p:grpSpPr>
            <a:xfrm>
              <a:off x="5929887" y="6147118"/>
              <a:ext cx="5328894" cy="847152"/>
              <a:chOff x="5830635" y="3103666"/>
              <a:chExt cx="4244857" cy="84715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97185-F2C0-4FD0-B754-4FE750C845DB}"/>
                  </a:ext>
                </a:extLst>
              </p:cNvPr>
              <p:cNvSpPr txBox="1"/>
              <p:nvPr/>
            </p:nvSpPr>
            <p:spPr>
              <a:xfrm>
                <a:off x="6935990" y="3119821"/>
                <a:ext cx="31395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value of the conditional variable is updated in each iteration of the loop.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8031EB9-7C16-4C65-B473-2F710F027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30635" y="3103666"/>
                <a:ext cx="996525" cy="326957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2277</TotalTime>
  <Words>2107</Words>
  <Application>Microsoft Office PowerPoint</Application>
  <PresentationFormat>Widescreen</PresentationFormat>
  <Paragraphs>306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Courier New</vt:lpstr>
      <vt:lpstr>High Tower Text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95</cp:revision>
  <dcterms:created xsi:type="dcterms:W3CDTF">2022-01-24T18:53:22Z</dcterms:created>
  <dcterms:modified xsi:type="dcterms:W3CDTF">2022-03-14T13:31:45Z</dcterms:modified>
</cp:coreProperties>
</file>